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74" r:id="rId2"/>
    <p:sldId id="257" r:id="rId3"/>
    <p:sldId id="310" r:id="rId4"/>
    <p:sldId id="309" r:id="rId5"/>
    <p:sldId id="259" r:id="rId6"/>
    <p:sldId id="260" r:id="rId7"/>
    <p:sldId id="279" r:id="rId8"/>
    <p:sldId id="261" r:id="rId9"/>
    <p:sldId id="272" r:id="rId10"/>
    <p:sldId id="263" r:id="rId11"/>
    <p:sldId id="280" r:id="rId12"/>
    <p:sldId id="281" r:id="rId13"/>
    <p:sldId id="311" r:id="rId14"/>
    <p:sldId id="304" r:id="rId15"/>
    <p:sldId id="312" r:id="rId16"/>
    <p:sldId id="307" r:id="rId17"/>
    <p:sldId id="313" r:id="rId18"/>
    <p:sldId id="308" r:id="rId19"/>
    <p:sldId id="314" r:id="rId20"/>
    <p:sldId id="264" r:id="rId21"/>
    <p:sldId id="26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9933FF"/>
    <a:srgbClr val="008000"/>
    <a:srgbClr val="000000"/>
    <a:srgbClr val="0066FF"/>
    <a:srgbClr val="FF3300"/>
    <a:srgbClr val="FF66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44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47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2251C-9F0F-435C-9B54-E98C79C4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6BCC-5D54-4AF4-BCA4-67E381039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EB102-5F96-492D-9715-D4311B9D4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F88FA-BF3E-49F9-A5C5-978E399DD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DC323-CE49-432C-9C55-D3D731C0D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75AC0-49A5-4319-81FB-321950520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A3E4A-009C-4407-9B6F-5E38B4810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6453F-B409-4373-9350-A5F3E6DA1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0C923-6E63-4774-8AC3-A16483C87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F5DB7-D533-4BB7-9A97-BC6E71041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500C1-CD8F-436E-9E54-F86BE5AFE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3C4CF-00B7-4471-BA46-4CBF10B29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7A2EF-4C32-4AAA-B537-21390ACDC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0342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3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3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4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4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4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A364243-2426-427F-A6B2-9D6CDB737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jpeg"/><Relationship Id="rId7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latin typeface="Arial"/>
            </a:endParaRPr>
          </a:p>
        </p:txBody>
      </p:sp>
      <p:pic>
        <p:nvPicPr>
          <p:cNvPr id="4099" name="Picture 3" descr="2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gradFill rotWithShape="1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381125" y="1752600"/>
            <a:ext cx="6751638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Kể chuyện </a:t>
            </a:r>
          </a:p>
          <a:p>
            <a:pPr algn="ctr">
              <a:defRPr/>
            </a:pPr>
            <a:r>
              <a:rPr lang="en-US" sz="9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lớp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 descr="0_0071_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981200"/>
            <a:ext cx="5181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3505200" y="685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1228725" y="1270000"/>
            <a:ext cx="6929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219200" y="52578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Tranh 5: Bác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ánh cá lừa con quỷ chui vào bình và nhanh tay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ậy nắp, vứt nó trở lại biển sâu.</a:t>
            </a:r>
          </a:p>
        </p:txBody>
      </p:sp>
      <p:pic>
        <p:nvPicPr>
          <p:cNvPr id="13318" name="Picture 12" descr="flower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455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3" descr="hoaduo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4008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a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200400" y="2286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228725" y="609600"/>
            <a:ext cx="6059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  <p:pic>
        <p:nvPicPr>
          <p:cNvPr id="14341" name="Picture 6" descr="0_0041_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6764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0_0051_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16764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8" descr="0_0061_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41910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9" descr="0_0071_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4191000"/>
            <a:ext cx="297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Oval 10"/>
          <p:cNvSpPr>
            <a:spLocks noChangeArrowheads="1"/>
          </p:cNvSpPr>
          <p:nvPr/>
        </p:nvSpPr>
        <p:spPr bwMode="auto">
          <a:xfrm>
            <a:off x="-76200" y="3200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0" y="32004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1</a:t>
            </a:r>
          </a:p>
        </p:txBody>
      </p:sp>
      <p:sp>
        <p:nvSpPr>
          <p:cNvPr id="14347" name="Oval 12"/>
          <p:cNvSpPr>
            <a:spLocks noChangeArrowheads="1"/>
          </p:cNvSpPr>
          <p:nvPr/>
        </p:nvSpPr>
        <p:spPr bwMode="auto">
          <a:xfrm>
            <a:off x="2971800" y="5867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4348" name="Oval 13"/>
          <p:cNvSpPr>
            <a:spLocks noChangeArrowheads="1"/>
          </p:cNvSpPr>
          <p:nvPr/>
        </p:nvSpPr>
        <p:spPr bwMode="auto">
          <a:xfrm>
            <a:off x="-152400" y="5867400"/>
            <a:ext cx="457200" cy="3810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4349" name="Oval 14"/>
          <p:cNvSpPr>
            <a:spLocks noChangeArrowheads="1"/>
          </p:cNvSpPr>
          <p:nvPr/>
        </p:nvSpPr>
        <p:spPr bwMode="auto">
          <a:xfrm>
            <a:off x="6019800" y="3200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4350" name="Oval 15"/>
          <p:cNvSpPr>
            <a:spLocks noChangeArrowheads="1"/>
          </p:cNvSpPr>
          <p:nvPr/>
        </p:nvSpPr>
        <p:spPr bwMode="auto">
          <a:xfrm>
            <a:off x="2971800" y="3200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6096000" y="32004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14352" name="Text Box 17"/>
          <p:cNvSpPr txBox="1">
            <a:spLocks noChangeArrowheads="1"/>
          </p:cNvSpPr>
          <p:nvPr/>
        </p:nvSpPr>
        <p:spPr bwMode="auto">
          <a:xfrm>
            <a:off x="3048000" y="58674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5</a:t>
            </a:r>
          </a:p>
        </p:txBody>
      </p:sp>
      <p:sp>
        <p:nvSpPr>
          <p:cNvPr id="14353" name="Text Box 18"/>
          <p:cNvSpPr txBox="1">
            <a:spLocks noChangeArrowheads="1"/>
          </p:cNvSpPr>
          <p:nvPr/>
        </p:nvSpPr>
        <p:spPr bwMode="auto">
          <a:xfrm>
            <a:off x="-76200" y="57912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4</a:t>
            </a:r>
          </a:p>
        </p:txBody>
      </p:sp>
      <p:sp>
        <p:nvSpPr>
          <p:cNvPr id="14354" name="Text Box 19"/>
          <p:cNvSpPr txBox="1">
            <a:spLocks noChangeArrowheads="1"/>
          </p:cNvSpPr>
          <p:nvPr/>
        </p:nvSpPr>
        <p:spPr bwMode="auto">
          <a:xfrm>
            <a:off x="3048000" y="32004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2</a:t>
            </a:r>
          </a:p>
        </p:txBody>
      </p:sp>
      <p:sp>
        <p:nvSpPr>
          <p:cNvPr id="14355" name="Text Box 20"/>
          <p:cNvSpPr txBox="1">
            <a:spLocks noChangeArrowheads="1"/>
          </p:cNvSpPr>
          <p:nvPr/>
        </p:nvSpPr>
        <p:spPr bwMode="auto">
          <a:xfrm>
            <a:off x="152400" y="1219200"/>
            <a:ext cx="868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66FF"/>
                </a:solidFill>
                <a:latin typeface="Arial" charset="0"/>
              </a:rPr>
              <a:t>Bài 1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: Em hãy thuyết minh cho nội dung mỗi bức tranh sau 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ây bằng 1 hoặc 2 câu:</a:t>
            </a:r>
          </a:p>
        </p:txBody>
      </p:sp>
      <p:sp>
        <p:nvSpPr>
          <p:cNvPr id="14356" name="Text Box 21"/>
          <p:cNvSpPr txBox="1">
            <a:spLocks noChangeArrowheads="1"/>
          </p:cNvSpPr>
          <p:nvPr/>
        </p:nvSpPr>
        <p:spPr bwMode="auto">
          <a:xfrm>
            <a:off x="152400" y="3489325"/>
            <a:ext cx="304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Arial" charset="0"/>
              </a:rPr>
              <a:t>Bác 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ánh cá kéo l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ới ,cuối cùng 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đư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ợc 1 chiếc bình to.</a:t>
            </a:r>
          </a:p>
        </p:txBody>
      </p:sp>
      <p:sp>
        <p:nvSpPr>
          <p:cNvPr id="14357" name="Text Box 22"/>
          <p:cNvSpPr txBox="1">
            <a:spLocks noChangeArrowheads="1"/>
          </p:cNvSpPr>
          <p:nvPr/>
        </p:nvSpPr>
        <p:spPr bwMode="auto">
          <a:xfrm>
            <a:off x="3200400" y="3489325"/>
            <a:ext cx="304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Arial" charset="0"/>
              </a:rPr>
              <a:t>Bác mừng rỡ vì nghĩ nó sẽ  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em lại cho bác nhiều tiền.</a:t>
            </a:r>
          </a:p>
        </p:txBody>
      </p: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6172200" y="3505200"/>
            <a:ext cx="3200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Arial" charset="0"/>
              </a:rPr>
              <a:t>Bác mở nắp, một làn khói 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en bay ra, tụ lại thành 1con quỷ.</a:t>
            </a:r>
          </a:p>
        </p:txBody>
      </p:sp>
      <p:sp>
        <p:nvSpPr>
          <p:cNvPr id="14359" name="Text Box 24"/>
          <p:cNvSpPr txBox="1">
            <a:spLocks noChangeArrowheads="1"/>
          </p:cNvSpPr>
          <p:nvPr/>
        </p:nvSpPr>
        <p:spPr bwMode="auto">
          <a:xfrm>
            <a:off x="0" y="6096000"/>
            <a:ext cx="3352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Arial" charset="0"/>
              </a:rPr>
              <a:t>Con quỷ 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òi giết bác 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ể thực hiện lời nguyền của nó.</a:t>
            </a:r>
          </a:p>
        </p:txBody>
      </p:sp>
      <p:sp>
        <p:nvSpPr>
          <p:cNvPr id="14360" name="Text Box 25"/>
          <p:cNvSpPr txBox="1">
            <a:spLocks noChangeArrowheads="1"/>
          </p:cNvSpPr>
          <p:nvPr/>
        </p:nvSpPr>
        <p:spPr bwMode="auto">
          <a:xfrm>
            <a:off x="3429000" y="6156325"/>
            <a:ext cx="3352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Arial" charset="0"/>
              </a:rPr>
              <a:t>Bác lừa con quỷ chui vào bình, vứt nó trở lại biển sâu.</a:t>
            </a:r>
          </a:p>
        </p:txBody>
      </p:sp>
      <p:pic>
        <p:nvPicPr>
          <p:cNvPr id="14361" name="Picture 26" descr="flower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77200" y="592455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 descr="a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050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200400" y="2286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228725" y="609600"/>
            <a:ext cx="6929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  <p:pic>
        <p:nvPicPr>
          <p:cNvPr id="53254" name="Picture 6" descr="0_0041_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9050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5" name="Picture 7" descr="0_0051_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19050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6" name="Picture 8" descr="0_0061_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43434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7" name="Picture 9" descr="0_0071_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4419600"/>
            <a:ext cx="297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8" name="Oval 10"/>
          <p:cNvSpPr>
            <a:spLocks noChangeArrowheads="1"/>
          </p:cNvSpPr>
          <p:nvPr/>
        </p:nvSpPr>
        <p:spPr bwMode="auto">
          <a:xfrm>
            <a:off x="152400" y="3276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60" name="Oval 12"/>
          <p:cNvSpPr>
            <a:spLocks noChangeArrowheads="1"/>
          </p:cNvSpPr>
          <p:nvPr/>
        </p:nvSpPr>
        <p:spPr bwMode="auto">
          <a:xfrm>
            <a:off x="3124200" y="5867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61" name="Oval 13"/>
          <p:cNvSpPr>
            <a:spLocks noChangeArrowheads="1"/>
          </p:cNvSpPr>
          <p:nvPr/>
        </p:nvSpPr>
        <p:spPr bwMode="auto">
          <a:xfrm>
            <a:off x="76200" y="5867400"/>
            <a:ext cx="457200" cy="3810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62" name="Oval 14"/>
          <p:cNvSpPr>
            <a:spLocks noChangeArrowheads="1"/>
          </p:cNvSpPr>
          <p:nvPr/>
        </p:nvSpPr>
        <p:spPr bwMode="auto">
          <a:xfrm>
            <a:off x="6248400" y="3352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63" name="Oval 15"/>
          <p:cNvSpPr>
            <a:spLocks noChangeArrowheads="1"/>
          </p:cNvSpPr>
          <p:nvPr/>
        </p:nvSpPr>
        <p:spPr bwMode="auto">
          <a:xfrm>
            <a:off x="3124200" y="3352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6248400" y="3352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3200400" y="5867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5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152400" y="5867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4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3200400" y="3352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2</a:t>
            </a:r>
          </a:p>
        </p:txBody>
      </p:sp>
      <p:sp>
        <p:nvSpPr>
          <p:cNvPr id="15378" name="Text Box 20"/>
          <p:cNvSpPr txBox="1">
            <a:spLocks noChangeArrowheads="1"/>
          </p:cNvSpPr>
          <p:nvPr/>
        </p:nvSpPr>
        <p:spPr bwMode="auto">
          <a:xfrm>
            <a:off x="152400" y="1219200"/>
            <a:ext cx="868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66FF"/>
                </a:solidFill>
                <a:latin typeface="Arial" charset="0"/>
              </a:rPr>
              <a:t>Bài 1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: Em hãy thuyết minh cho nội dung mỗi bức tranh sau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ây bằng 1 hoặc 2 câu:</a:t>
            </a:r>
          </a:p>
        </p:txBody>
      </p: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152400" y="1524000"/>
            <a:ext cx="868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66FF"/>
                </a:solidFill>
                <a:latin typeface="Arial" charset="0"/>
              </a:rPr>
              <a:t>Bài 2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: Dựa vào tranh kể lại từng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oạn của câu chuyện:</a:t>
            </a:r>
          </a:p>
        </p:txBody>
      </p:sp>
      <p:pic>
        <p:nvPicPr>
          <p:cNvPr id="15380" name="Picture 27" descr="flower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77200" y="592455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81" name="Text Box 33"/>
          <p:cNvSpPr txBox="1">
            <a:spLocks noChangeArrowheads="1"/>
          </p:cNvSpPr>
          <p:nvPr/>
        </p:nvSpPr>
        <p:spPr bwMode="auto">
          <a:xfrm>
            <a:off x="76200" y="3657600"/>
            <a:ext cx="3048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Bác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ánh cá kéo l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ới ,cuối cùng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ợc 1 chiếc bình to.</a:t>
            </a:r>
          </a:p>
        </p:txBody>
      </p:sp>
      <p:sp>
        <p:nvSpPr>
          <p:cNvPr id="53282" name="Text Box 34"/>
          <p:cNvSpPr txBox="1">
            <a:spLocks noChangeArrowheads="1"/>
          </p:cNvSpPr>
          <p:nvPr/>
        </p:nvSpPr>
        <p:spPr bwMode="auto">
          <a:xfrm>
            <a:off x="3124200" y="3657600"/>
            <a:ext cx="3048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Bác mừng rỡ vì nghĩ nó sẽ 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em lại cho bác nhiều tiền.</a:t>
            </a:r>
          </a:p>
        </p:txBody>
      </p:sp>
      <p:sp>
        <p:nvSpPr>
          <p:cNvPr id="53283" name="Text Box 35"/>
          <p:cNvSpPr txBox="1">
            <a:spLocks noChangeArrowheads="1"/>
          </p:cNvSpPr>
          <p:nvPr/>
        </p:nvSpPr>
        <p:spPr bwMode="auto">
          <a:xfrm>
            <a:off x="6096000" y="3717925"/>
            <a:ext cx="320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Bác mở nắp, một làn khói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en bay ra, tụ lại thành 1con quỷ.</a:t>
            </a:r>
          </a:p>
        </p:txBody>
      </p:sp>
      <p:sp>
        <p:nvSpPr>
          <p:cNvPr id="53284" name="Text Box 36"/>
          <p:cNvSpPr txBox="1">
            <a:spLocks noChangeArrowheads="1"/>
          </p:cNvSpPr>
          <p:nvPr/>
        </p:nvSpPr>
        <p:spPr bwMode="auto">
          <a:xfrm>
            <a:off x="0" y="6172200"/>
            <a:ext cx="335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Con quỷ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òi giết bác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ể thực hiện lời nguyền của nó.</a:t>
            </a:r>
          </a:p>
        </p:txBody>
      </p: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3124200" y="6172200"/>
            <a:ext cx="335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Bác lừa con quỷ chui vào bình, vứt nó trở lại biển sâu.</a:t>
            </a:r>
          </a:p>
        </p:txBody>
      </p:sp>
      <p:sp>
        <p:nvSpPr>
          <p:cNvPr id="53288" name="Text Box 40"/>
          <p:cNvSpPr txBox="1">
            <a:spLocks noChangeArrowheads="1"/>
          </p:cNvSpPr>
          <p:nvPr/>
        </p:nvSpPr>
        <p:spPr bwMode="auto">
          <a:xfrm>
            <a:off x="152400" y="3276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532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532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532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532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32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532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532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53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3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532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70" decel="100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70" decel="100000"/>
                                        <p:tgtEl>
                                          <p:spTgt spid="532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532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770" decel="1000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770" decel="100000"/>
                                        <p:tgtEl>
                                          <p:spTgt spid="53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532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70" decel="100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770" decel="100000"/>
                                        <p:tgtEl>
                                          <p:spTgt spid="532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70" decel="100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770" decel="100000"/>
                                        <p:tgtEl>
                                          <p:spTgt spid="532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770" decel="100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770" decel="100000"/>
                                        <p:tgtEl>
                                          <p:spTgt spid="532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770" decel="100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770" decel="100000"/>
                                        <p:tgtEl>
                                          <p:spTgt spid="532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3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3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3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3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3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3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3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3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3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3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3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3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3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3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8" grpId="0" animBg="1"/>
      <p:bldP spid="53260" grpId="0" animBg="1"/>
      <p:bldP spid="53261" grpId="0" animBg="1"/>
      <p:bldP spid="53262" grpId="0" animBg="1"/>
      <p:bldP spid="53263" grpId="0" animBg="1"/>
      <p:bldP spid="53264" grpId="0"/>
      <p:bldP spid="53265" grpId="0"/>
      <p:bldP spid="53266" grpId="0"/>
      <p:bldP spid="53267" grpId="0"/>
      <p:bldP spid="53274" grpId="0"/>
      <p:bldP spid="53281" grpId="0"/>
      <p:bldP spid="53282" grpId="0"/>
      <p:bldP spid="53283" grpId="0"/>
      <p:bldP spid="53284" grpId="0"/>
      <p:bldP spid="53285" grpId="0"/>
      <p:bldP spid="532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a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200400" y="2286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228725" y="609600"/>
            <a:ext cx="6929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  <p:pic>
        <p:nvPicPr>
          <p:cNvPr id="16389" name="Picture 6" descr="0_0041_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9050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7" descr="0_0051_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19050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8" descr="0_0061_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43434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9" descr="0_0071_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4419600"/>
            <a:ext cx="297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Oval 10"/>
          <p:cNvSpPr>
            <a:spLocks noChangeArrowheads="1"/>
          </p:cNvSpPr>
          <p:nvPr/>
        </p:nvSpPr>
        <p:spPr bwMode="auto">
          <a:xfrm>
            <a:off x="0" y="3200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4" name="Oval 11"/>
          <p:cNvSpPr>
            <a:spLocks noChangeArrowheads="1"/>
          </p:cNvSpPr>
          <p:nvPr/>
        </p:nvSpPr>
        <p:spPr bwMode="auto">
          <a:xfrm>
            <a:off x="3124200" y="5867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5" name="Oval 12"/>
          <p:cNvSpPr>
            <a:spLocks noChangeArrowheads="1"/>
          </p:cNvSpPr>
          <p:nvPr/>
        </p:nvSpPr>
        <p:spPr bwMode="auto">
          <a:xfrm>
            <a:off x="76200" y="5867400"/>
            <a:ext cx="457200" cy="3810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6" name="Oval 13"/>
          <p:cNvSpPr>
            <a:spLocks noChangeArrowheads="1"/>
          </p:cNvSpPr>
          <p:nvPr/>
        </p:nvSpPr>
        <p:spPr bwMode="auto">
          <a:xfrm>
            <a:off x="6248400" y="3352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7" name="Oval 14"/>
          <p:cNvSpPr>
            <a:spLocks noChangeArrowheads="1"/>
          </p:cNvSpPr>
          <p:nvPr/>
        </p:nvSpPr>
        <p:spPr bwMode="auto">
          <a:xfrm>
            <a:off x="3124200" y="3352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6248400" y="3352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3200400" y="5867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5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152400" y="5867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4</a:t>
            </a:r>
          </a:p>
        </p:txBody>
      </p: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3200400" y="3352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2</a:t>
            </a:r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152400" y="1219200"/>
            <a:ext cx="868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66FF"/>
                </a:solidFill>
                <a:latin typeface="Arial" charset="0"/>
              </a:rPr>
              <a:t>Bài 1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: Em hãy thuyết minh cho nội dung mỗi bức tranh sau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ây bằng 1 hoặc 2 câu:</a:t>
            </a:r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152400" y="1524000"/>
            <a:ext cx="868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66FF"/>
                </a:solidFill>
                <a:latin typeface="Arial" charset="0"/>
              </a:rPr>
              <a:t>Bài 2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: Dựa vào tranh kể lại từng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oạn của câu chuyện:</a:t>
            </a:r>
          </a:p>
        </p:txBody>
      </p:sp>
      <p:pic>
        <p:nvPicPr>
          <p:cNvPr id="16404" name="Picture 21" descr="flower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77200" y="592455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5" name="Text Box 22"/>
          <p:cNvSpPr txBox="1">
            <a:spLocks noChangeArrowheads="1"/>
          </p:cNvSpPr>
          <p:nvPr/>
        </p:nvSpPr>
        <p:spPr bwMode="auto">
          <a:xfrm>
            <a:off x="76200" y="3657600"/>
            <a:ext cx="3048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Bác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ánh cá kéo l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ới ,cuối cùng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ợc 1 chiếc bình to.</a:t>
            </a:r>
          </a:p>
        </p:txBody>
      </p:sp>
      <p:sp>
        <p:nvSpPr>
          <p:cNvPr id="16406" name="Text Box 23"/>
          <p:cNvSpPr txBox="1">
            <a:spLocks noChangeArrowheads="1"/>
          </p:cNvSpPr>
          <p:nvPr/>
        </p:nvSpPr>
        <p:spPr bwMode="auto">
          <a:xfrm>
            <a:off x="3124200" y="3657600"/>
            <a:ext cx="3048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Bác mừng rỡ vì nghĩ nó sẽ 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em lại cho bác nhiều tiền.</a:t>
            </a:r>
          </a:p>
        </p:txBody>
      </p:sp>
      <p:sp>
        <p:nvSpPr>
          <p:cNvPr id="16407" name="Text Box 24"/>
          <p:cNvSpPr txBox="1">
            <a:spLocks noChangeArrowheads="1"/>
          </p:cNvSpPr>
          <p:nvPr/>
        </p:nvSpPr>
        <p:spPr bwMode="auto">
          <a:xfrm>
            <a:off x="6096000" y="3717925"/>
            <a:ext cx="320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Bác mở nắp, một làn khói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en bay ra, tụ lại thành 1con quỷ.</a:t>
            </a:r>
          </a:p>
        </p:txBody>
      </p:sp>
      <p:sp>
        <p:nvSpPr>
          <p:cNvPr id="16408" name="Text Box 25"/>
          <p:cNvSpPr txBox="1">
            <a:spLocks noChangeArrowheads="1"/>
          </p:cNvSpPr>
          <p:nvPr/>
        </p:nvSpPr>
        <p:spPr bwMode="auto">
          <a:xfrm>
            <a:off x="0" y="6172200"/>
            <a:ext cx="335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Con quỷ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òi giết bác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ể thực hiện lời nguyền của nó.</a:t>
            </a:r>
          </a:p>
        </p:txBody>
      </p:sp>
      <p:sp>
        <p:nvSpPr>
          <p:cNvPr id="16409" name="Text Box 26"/>
          <p:cNvSpPr txBox="1">
            <a:spLocks noChangeArrowheads="1"/>
          </p:cNvSpPr>
          <p:nvPr/>
        </p:nvSpPr>
        <p:spPr bwMode="auto">
          <a:xfrm>
            <a:off x="3124200" y="6172200"/>
            <a:ext cx="335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Bác lừa con quỷ chui vào bình, vứt nó trở lại biển sâu.</a:t>
            </a:r>
          </a:p>
        </p:txBody>
      </p:sp>
      <p:sp>
        <p:nvSpPr>
          <p:cNvPr id="16410" name="Text Box 27"/>
          <p:cNvSpPr txBox="1">
            <a:spLocks noChangeArrowheads="1"/>
          </p:cNvSpPr>
          <p:nvPr/>
        </p:nvSpPr>
        <p:spPr bwMode="auto">
          <a:xfrm>
            <a:off x="0" y="3200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4" name="Picture 4" descr="1495_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4114800"/>
            <a:ext cx="3810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5" name="Picture 5" descr="!danc_c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429000"/>
            <a:ext cx="2316163" cy="319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5" name="Picture 15" descr="!danc_c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3665538"/>
            <a:ext cx="2316163" cy="319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 descr="FIREWRK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1219200"/>
            <a:ext cx="4572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18"/>
          <p:cNvSpPr txBox="1">
            <a:spLocks noChangeArrowheads="1"/>
          </p:cNvSpPr>
          <p:nvPr/>
        </p:nvSpPr>
        <p:spPr bwMode="auto">
          <a:xfrm>
            <a:off x="3200400" y="2286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17415" name="Rectangle 19"/>
          <p:cNvSpPr>
            <a:spLocks noChangeArrowheads="1"/>
          </p:cNvSpPr>
          <p:nvPr/>
        </p:nvSpPr>
        <p:spPr bwMode="auto">
          <a:xfrm>
            <a:off x="1228725" y="609600"/>
            <a:ext cx="6929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1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440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a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200400" y="2286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1228725" y="609600"/>
            <a:ext cx="6059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  <p:pic>
        <p:nvPicPr>
          <p:cNvPr id="18437" name="Picture 6" descr="0_0041_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9050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7" descr="0_0051_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19050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8" descr="0_0061_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43434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9" descr="0_0071_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4419600"/>
            <a:ext cx="297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Oval 10"/>
          <p:cNvSpPr>
            <a:spLocks noChangeArrowheads="1"/>
          </p:cNvSpPr>
          <p:nvPr/>
        </p:nvSpPr>
        <p:spPr bwMode="auto">
          <a:xfrm>
            <a:off x="0" y="3200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8442" name="Oval 11"/>
          <p:cNvSpPr>
            <a:spLocks noChangeArrowheads="1"/>
          </p:cNvSpPr>
          <p:nvPr/>
        </p:nvSpPr>
        <p:spPr bwMode="auto">
          <a:xfrm>
            <a:off x="3124200" y="5867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8443" name="Oval 12"/>
          <p:cNvSpPr>
            <a:spLocks noChangeArrowheads="1"/>
          </p:cNvSpPr>
          <p:nvPr/>
        </p:nvSpPr>
        <p:spPr bwMode="auto">
          <a:xfrm>
            <a:off x="76200" y="5867400"/>
            <a:ext cx="457200" cy="3810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8444" name="Oval 13"/>
          <p:cNvSpPr>
            <a:spLocks noChangeArrowheads="1"/>
          </p:cNvSpPr>
          <p:nvPr/>
        </p:nvSpPr>
        <p:spPr bwMode="auto">
          <a:xfrm>
            <a:off x="6248400" y="3352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8445" name="Oval 14"/>
          <p:cNvSpPr>
            <a:spLocks noChangeArrowheads="1"/>
          </p:cNvSpPr>
          <p:nvPr/>
        </p:nvSpPr>
        <p:spPr bwMode="auto">
          <a:xfrm>
            <a:off x="3124200" y="3352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6248400" y="33528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18447" name="Text Box 16"/>
          <p:cNvSpPr txBox="1">
            <a:spLocks noChangeArrowheads="1"/>
          </p:cNvSpPr>
          <p:nvPr/>
        </p:nvSpPr>
        <p:spPr bwMode="auto">
          <a:xfrm>
            <a:off x="3200400" y="58674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5</a:t>
            </a:r>
          </a:p>
        </p:txBody>
      </p:sp>
      <p:sp>
        <p:nvSpPr>
          <p:cNvPr id="18448" name="Text Box 17"/>
          <p:cNvSpPr txBox="1">
            <a:spLocks noChangeArrowheads="1"/>
          </p:cNvSpPr>
          <p:nvPr/>
        </p:nvSpPr>
        <p:spPr bwMode="auto">
          <a:xfrm>
            <a:off x="152400" y="58674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4</a:t>
            </a:r>
          </a:p>
        </p:txBody>
      </p: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3200400" y="33528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2</a:t>
            </a:r>
          </a:p>
        </p:txBody>
      </p:sp>
      <p:sp>
        <p:nvSpPr>
          <p:cNvPr id="18450" name="Text Box 19"/>
          <p:cNvSpPr txBox="1">
            <a:spLocks noChangeArrowheads="1"/>
          </p:cNvSpPr>
          <p:nvPr/>
        </p:nvSpPr>
        <p:spPr bwMode="auto">
          <a:xfrm>
            <a:off x="152400" y="1219200"/>
            <a:ext cx="868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66FF"/>
                </a:solidFill>
                <a:latin typeface="Arial" charset="0"/>
              </a:rPr>
              <a:t>Bài 1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: Em hãy thuyết minh cho nội dung mỗi bức tranh sau 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ây bằng 1 hoặc 2 câu:</a:t>
            </a:r>
          </a:p>
        </p:txBody>
      </p: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152400" y="1524000"/>
            <a:ext cx="868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66FF"/>
                </a:solidFill>
                <a:latin typeface="Arial" charset="0"/>
              </a:rPr>
              <a:t>Bài 2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: Dựa vào tranh kể lại từng 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oạn của câu chuyện:</a:t>
            </a:r>
          </a:p>
        </p:txBody>
      </p:sp>
      <p:pic>
        <p:nvPicPr>
          <p:cNvPr id="18452" name="Picture 21" descr="flower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77200" y="592455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3" name="Text Box 22"/>
          <p:cNvSpPr txBox="1">
            <a:spLocks noChangeArrowheads="1"/>
          </p:cNvSpPr>
          <p:nvPr/>
        </p:nvSpPr>
        <p:spPr bwMode="auto">
          <a:xfrm>
            <a:off x="76200" y="3657600"/>
            <a:ext cx="304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Arial" charset="0"/>
              </a:rPr>
              <a:t>Bác 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ánh cá kéo l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ới ,cuối cùng 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đư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ợc 1 chiếc bình to.</a:t>
            </a:r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3124200" y="3657600"/>
            <a:ext cx="304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Arial" charset="0"/>
              </a:rPr>
              <a:t>Bác mừng rỡ vì nghĩ nó sẽ  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em lại cho bác nhiều tiền.</a:t>
            </a:r>
          </a:p>
        </p:txBody>
      </p:sp>
      <p:sp>
        <p:nvSpPr>
          <p:cNvPr id="18455" name="Text Box 24"/>
          <p:cNvSpPr txBox="1">
            <a:spLocks noChangeArrowheads="1"/>
          </p:cNvSpPr>
          <p:nvPr/>
        </p:nvSpPr>
        <p:spPr bwMode="auto">
          <a:xfrm>
            <a:off x="6096000" y="3717925"/>
            <a:ext cx="3200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Arial" charset="0"/>
              </a:rPr>
              <a:t>Bác mở nắp, một làn khói 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en bay ra, tụ lại thành 1con quỷ.</a:t>
            </a:r>
          </a:p>
        </p:txBody>
      </p:sp>
      <p:sp>
        <p:nvSpPr>
          <p:cNvPr id="18456" name="Text Box 25"/>
          <p:cNvSpPr txBox="1">
            <a:spLocks noChangeArrowheads="1"/>
          </p:cNvSpPr>
          <p:nvPr/>
        </p:nvSpPr>
        <p:spPr bwMode="auto">
          <a:xfrm>
            <a:off x="0" y="6172200"/>
            <a:ext cx="3352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Arial" charset="0"/>
              </a:rPr>
              <a:t>Con quỷ 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òi giết bác 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ể thực hiện lời nguyền của nó.</a:t>
            </a:r>
          </a:p>
        </p:txBody>
      </p:sp>
      <p:sp>
        <p:nvSpPr>
          <p:cNvPr id="18457" name="Text Box 26"/>
          <p:cNvSpPr txBox="1">
            <a:spLocks noChangeArrowheads="1"/>
          </p:cNvSpPr>
          <p:nvPr/>
        </p:nvSpPr>
        <p:spPr bwMode="auto">
          <a:xfrm>
            <a:off x="3124200" y="6172200"/>
            <a:ext cx="3352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Arial" charset="0"/>
              </a:rPr>
              <a:t>Bác lừa con quỷ chui vào bình, vứt nó trở lại biển sâu.</a:t>
            </a:r>
          </a:p>
        </p:txBody>
      </p:sp>
      <p:sp>
        <p:nvSpPr>
          <p:cNvPr id="18458" name="Text Box 27"/>
          <p:cNvSpPr txBox="1">
            <a:spLocks noChangeArrowheads="1"/>
          </p:cNvSpPr>
          <p:nvPr/>
        </p:nvSpPr>
        <p:spPr bwMode="auto">
          <a:xfrm>
            <a:off x="0" y="32004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1495_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4114800"/>
            <a:ext cx="3810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5" name="Picture 3" descr="!danc_c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429000"/>
            <a:ext cx="2316163" cy="319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6" name="Picture 4" descr="!danc_c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3665538"/>
            <a:ext cx="2316163" cy="319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 descr="FIREWRK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1219200"/>
            <a:ext cx="4572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3200400" y="2286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1228725" y="609600"/>
            <a:ext cx="6929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1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440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a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3200400" y="2286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228725" y="609600"/>
            <a:ext cx="6929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  <p:pic>
        <p:nvPicPr>
          <p:cNvPr id="20485" name="Picture 6" descr="0_0041_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9050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7" descr="0_0051_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19050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8" descr="0_0061_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43434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9" descr="0_0071_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4419600"/>
            <a:ext cx="297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Oval 10"/>
          <p:cNvSpPr>
            <a:spLocks noChangeArrowheads="1"/>
          </p:cNvSpPr>
          <p:nvPr/>
        </p:nvSpPr>
        <p:spPr bwMode="auto">
          <a:xfrm>
            <a:off x="0" y="3200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90" name="Oval 11"/>
          <p:cNvSpPr>
            <a:spLocks noChangeArrowheads="1"/>
          </p:cNvSpPr>
          <p:nvPr/>
        </p:nvSpPr>
        <p:spPr bwMode="auto">
          <a:xfrm>
            <a:off x="3124200" y="5867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91" name="Oval 12"/>
          <p:cNvSpPr>
            <a:spLocks noChangeArrowheads="1"/>
          </p:cNvSpPr>
          <p:nvPr/>
        </p:nvSpPr>
        <p:spPr bwMode="auto">
          <a:xfrm>
            <a:off x="76200" y="5867400"/>
            <a:ext cx="457200" cy="3810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92" name="Oval 13"/>
          <p:cNvSpPr>
            <a:spLocks noChangeArrowheads="1"/>
          </p:cNvSpPr>
          <p:nvPr/>
        </p:nvSpPr>
        <p:spPr bwMode="auto">
          <a:xfrm>
            <a:off x="6248400" y="3352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93" name="Oval 14"/>
          <p:cNvSpPr>
            <a:spLocks noChangeArrowheads="1"/>
          </p:cNvSpPr>
          <p:nvPr/>
        </p:nvSpPr>
        <p:spPr bwMode="auto">
          <a:xfrm>
            <a:off x="3124200" y="3352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6248400" y="3352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3200400" y="5867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5</a:t>
            </a: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152400" y="5867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4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3200400" y="3352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2</a:t>
            </a:r>
          </a:p>
        </p:txBody>
      </p:sp>
      <p:sp>
        <p:nvSpPr>
          <p:cNvPr id="20498" name="Text Box 19"/>
          <p:cNvSpPr txBox="1">
            <a:spLocks noChangeArrowheads="1"/>
          </p:cNvSpPr>
          <p:nvPr/>
        </p:nvSpPr>
        <p:spPr bwMode="auto">
          <a:xfrm>
            <a:off x="152400" y="1219200"/>
            <a:ext cx="868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66FF"/>
                </a:solidFill>
                <a:latin typeface="Arial" charset="0"/>
              </a:rPr>
              <a:t>Bài 1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: Em hãy thuyết minh cho nội dung mỗi bức tranh sau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ây bằng 1 hoặc 2 câu:</a:t>
            </a:r>
          </a:p>
        </p:txBody>
      </p:sp>
      <p:sp>
        <p:nvSpPr>
          <p:cNvPr id="20499" name="Text Box 20"/>
          <p:cNvSpPr txBox="1">
            <a:spLocks noChangeArrowheads="1"/>
          </p:cNvSpPr>
          <p:nvPr/>
        </p:nvSpPr>
        <p:spPr bwMode="auto">
          <a:xfrm>
            <a:off x="152400" y="1524000"/>
            <a:ext cx="868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66FF"/>
                </a:solidFill>
                <a:latin typeface="Arial" charset="0"/>
              </a:rPr>
              <a:t>Bài 2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: Dựa vào tranh kể lại từng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oạn của câu chuyện:</a:t>
            </a:r>
          </a:p>
        </p:txBody>
      </p:sp>
      <p:pic>
        <p:nvPicPr>
          <p:cNvPr id="20500" name="Picture 21" descr="flower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77200" y="592455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1" name="Text Box 22"/>
          <p:cNvSpPr txBox="1">
            <a:spLocks noChangeArrowheads="1"/>
          </p:cNvSpPr>
          <p:nvPr/>
        </p:nvSpPr>
        <p:spPr bwMode="auto">
          <a:xfrm>
            <a:off x="76200" y="3657600"/>
            <a:ext cx="3048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Bác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ánh cá kéo l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ới ,cuối cùng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ợc 1 chiếc bình to.</a:t>
            </a:r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3124200" y="3657600"/>
            <a:ext cx="3048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Bác mừng rỡ vì nghĩ nó sẽ 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em lại cho bác nhiều tiền.</a:t>
            </a:r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6096000" y="3717925"/>
            <a:ext cx="320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Bác mở nắp, một làn khói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en bay ra, tụ lại thành 1con quỷ.</a:t>
            </a:r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0" y="6172200"/>
            <a:ext cx="335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Con quỷ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òi giết bác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ể thực hiện lời nguyền của nó.</a:t>
            </a:r>
          </a:p>
        </p:txBody>
      </p:sp>
      <p:sp>
        <p:nvSpPr>
          <p:cNvPr id="20505" name="Text Box 26"/>
          <p:cNvSpPr txBox="1">
            <a:spLocks noChangeArrowheads="1"/>
          </p:cNvSpPr>
          <p:nvPr/>
        </p:nvSpPr>
        <p:spPr bwMode="auto">
          <a:xfrm>
            <a:off x="3124200" y="6172200"/>
            <a:ext cx="335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Bác lừa con quỷ chui vào bình, vứt nó trở lại biển sâu.</a:t>
            </a:r>
          </a:p>
        </p:txBody>
      </p:sp>
      <p:sp>
        <p:nvSpPr>
          <p:cNvPr id="20506" name="Text Box 27"/>
          <p:cNvSpPr txBox="1">
            <a:spLocks noChangeArrowheads="1"/>
          </p:cNvSpPr>
          <p:nvPr/>
        </p:nvSpPr>
        <p:spPr bwMode="auto">
          <a:xfrm>
            <a:off x="0" y="3200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1495_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4114800"/>
            <a:ext cx="3810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19" name="Picture 3" descr="!danc_c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429000"/>
            <a:ext cx="2316163" cy="319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0" name="Picture 4" descr="!danc_c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3665538"/>
            <a:ext cx="2316163" cy="319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 descr="FIREWRK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1219200"/>
            <a:ext cx="4572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3200400" y="2286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1228725" y="609600"/>
            <a:ext cx="6929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1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440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a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200400" y="2286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228725" y="609600"/>
            <a:ext cx="6929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  <p:pic>
        <p:nvPicPr>
          <p:cNvPr id="22533" name="Picture 6" descr="0_0041_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9050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7" descr="0_0051_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19050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8" descr="0_0061_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43434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9" descr="0_0071_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4419600"/>
            <a:ext cx="297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Oval 10"/>
          <p:cNvSpPr>
            <a:spLocks noChangeArrowheads="1"/>
          </p:cNvSpPr>
          <p:nvPr/>
        </p:nvSpPr>
        <p:spPr bwMode="auto">
          <a:xfrm>
            <a:off x="0" y="3200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8" name="Oval 11"/>
          <p:cNvSpPr>
            <a:spLocks noChangeArrowheads="1"/>
          </p:cNvSpPr>
          <p:nvPr/>
        </p:nvSpPr>
        <p:spPr bwMode="auto">
          <a:xfrm>
            <a:off x="3124200" y="5867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9" name="Oval 12"/>
          <p:cNvSpPr>
            <a:spLocks noChangeArrowheads="1"/>
          </p:cNvSpPr>
          <p:nvPr/>
        </p:nvSpPr>
        <p:spPr bwMode="auto">
          <a:xfrm>
            <a:off x="76200" y="5867400"/>
            <a:ext cx="457200" cy="3810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40" name="Oval 13"/>
          <p:cNvSpPr>
            <a:spLocks noChangeArrowheads="1"/>
          </p:cNvSpPr>
          <p:nvPr/>
        </p:nvSpPr>
        <p:spPr bwMode="auto">
          <a:xfrm>
            <a:off x="6248400" y="3352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41" name="Oval 14"/>
          <p:cNvSpPr>
            <a:spLocks noChangeArrowheads="1"/>
          </p:cNvSpPr>
          <p:nvPr/>
        </p:nvSpPr>
        <p:spPr bwMode="auto">
          <a:xfrm>
            <a:off x="3124200" y="3352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6248400" y="3352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3200400" y="5867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5</a:t>
            </a: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152400" y="5867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4</a:t>
            </a:r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3200400" y="3352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2</a:t>
            </a: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152400" y="1219200"/>
            <a:ext cx="868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66FF"/>
                </a:solidFill>
                <a:latin typeface="Arial" charset="0"/>
              </a:rPr>
              <a:t>Bài 1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: Em hãy thuyết minh cho nội dung mỗi bức tranh sau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ây bằng 1 hoặc 2 câu: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152400" y="1524000"/>
            <a:ext cx="868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66FF"/>
                </a:solidFill>
                <a:latin typeface="Arial" charset="0"/>
              </a:rPr>
              <a:t>Bài 2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: Dựa vào tranh kể lại từng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oạn của câu chuyện:</a:t>
            </a:r>
          </a:p>
        </p:txBody>
      </p:sp>
      <p:pic>
        <p:nvPicPr>
          <p:cNvPr id="22548" name="Picture 21" descr="flower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77200" y="592455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76200" y="3657600"/>
            <a:ext cx="3048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Bác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ánh cá kéo l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ới ,cuối cùng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ợc 1 chiếc bình to.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3124200" y="3657600"/>
            <a:ext cx="3048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Bác mừng rỡ vì nghĩ nó sẽ 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em lại cho bác nhiều tiền.</a:t>
            </a: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6096000" y="3717925"/>
            <a:ext cx="320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Bác mở nắp, một làn khói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en bay ra, tụ lại thành 1con quỷ.</a:t>
            </a: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0" y="6172200"/>
            <a:ext cx="335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Con quỷ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òi giết bác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ể thực hiện lời nguyền của nó.</a:t>
            </a: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3124200" y="6172200"/>
            <a:ext cx="335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Bác lừa con quỷ chui vào bình, vứt nó trở lại biển sâu.</a:t>
            </a:r>
          </a:p>
        </p:txBody>
      </p:sp>
      <p:sp>
        <p:nvSpPr>
          <p:cNvPr id="22554" name="Text Box 27"/>
          <p:cNvSpPr txBox="1">
            <a:spLocks noChangeArrowheads="1"/>
          </p:cNvSpPr>
          <p:nvPr/>
        </p:nvSpPr>
        <p:spPr bwMode="auto">
          <a:xfrm>
            <a:off x="0" y="3200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43000" y="1981200"/>
            <a:ext cx="2438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0000FF"/>
                </a:solidFill>
                <a:latin typeface="Arial" charset="0"/>
              </a:rPr>
              <a:t>Kiểm tra bài cũ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505200" y="685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1295400" y="2895600"/>
            <a:ext cx="5791200" cy="16002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9933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219200" y="2971800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Hãy nêu hai </a:t>
            </a:r>
            <a:r>
              <a:rPr lang="vi-VN" sz="2400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ến ba câu chuyện mà em thích trong các tiết kể chuyện ở học kì I? </a:t>
            </a:r>
          </a:p>
        </p:txBody>
      </p:sp>
      <p:pic>
        <p:nvPicPr>
          <p:cNvPr id="5126" name="Picture 10" descr="flower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905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1" descr="flower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2133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2" descr="flower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592455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3" descr="hoadu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08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4" grpId="0" animBg="1"/>
      <p:bldP spid="143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9"/>
          <p:cNvSpPr txBox="1">
            <a:spLocks noChangeArrowheads="1"/>
          </p:cNvSpPr>
          <p:nvPr/>
        </p:nvSpPr>
        <p:spPr bwMode="auto">
          <a:xfrm>
            <a:off x="3276600" y="7620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23555" name="Rectangle 10"/>
          <p:cNvSpPr>
            <a:spLocks noChangeArrowheads="1"/>
          </p:cNvSpPr>
          <p:nvPr/>
        </p:nvSpPr>
        <p:spPr bwMode="auto">
          <a:xfrm>
            <a:off x="1228725" y="1270000"/>
            <a:ext cx="6059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143000" y="2667000"/>
            <a:ext cx="731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*</a:t>
            </a:r>
            <a:r>
              <a:rPr lang="en-US" sz="2000" b="1" u="sng">
                <a:solidFill>
                  <a:srgbClr val="0000FF"/>
                </a:solidFill>
                <a:latin typeface="Arial" charset="0"/>
              </a:rPr>
              <a:t>Ý NGHĨA CÂU CHUYỆN:</a:t>
            </a:r>
          </a:p>
        </p:txBody>
      </p:sp>
      <p:sp>
        <p:nvSpPr>
          <p:cNvPr id="28686" name="AutoShape 14"/>
          <p:cNvSpPr>
            <a:spLocks noChangeArrowheads="1"/>
          </p:cNvSpPr>
          <p:nvPr/>
        </p:nvSpPr>
        <p:spPr bwMode="auto">
          <a:xfrm>
            <a:off x="1066800" y="3581400"/>
            <a:ext cx="7620000" cy="1295400"/>
          </a:xfrm>
          <a:prstGeom prst="flowChartTerminator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1524000" y="3733800"/>
            <a:ext cx="6858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33FF"/>
                </a:solidFill>
                <a:latin typeface="Arial" charset="0"/>
              </a:rPr>
              <a:t>     Ca ngợi bác </a:t>
            </a:r>
            <a:r>
              <a:rPr lang="vi-VN" sz="2400">
                <a:solidFill>
                  <a:srgbClr val="9933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9933FF"/>
                </a:solidFill>
                <a:latin typeface="Arial" charset="0"/>
              </a:rPr>
              <a:t>ánh cá thông minh, bình tĩnh, m</a:t>
            </a:r>
            <a:r>
              <a:rPr lang="vi-VN" sz="2400">
                <a:solidFill>
                  <a:srgbClr val="9933FF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9933FF"/>
                </a:solidFill>
                <a:latin typeface="Arial" charset="0"/>
              </a:rPr>
              <a:t>u trí </a:t>
            </a:r>
            <a:r>
              <a:rPr lang="vi-VN" sz="2400">
                <a:solidFill>
                  <a:srgbClr val="9933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9933FF"/>
                </a:solidFill>
                <a:latin typeface="Arial" charset="0"/>
              </a:rPr>
              <a:t>ã thắng gã hung thần </a:t>
            </a:r>
            <a:r>
              <a:rPr lang="vi-VN" sz="2400">
                <a:solidFill>
                  <a:srgbClr val="9933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9933FF"/>
                </a:solidFill>
                <a:latin typeface="Arial" charset="0"/>
              </a:rPr>
              <a:t>ộc ác, vô </a:t>
            </a:r>
            <a:r>
              <a:rPr lang="vi-VN" sz="2400">
                <a:solidFill>
                  <a:srgbClr val="9933FF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9933FF"/>
                </a:solidFill>
                <a:latin typeface="Arial" charset="0"/>
              </a:rPr>
              <a:t>n.</a:t>
            </a:r>
          </a:p>
        </p:txBody>
      </p:sp>
      <p:pic>
        <p:nvPicPr>
          <p:cNvPr id="28688" name="Picture 16" descr="blumenpflanzen08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04800" y="2743200"/>
            <a:ext cx="16002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17" descr="flower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455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18" descr="flower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592455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9" descr="hoaduo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4008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86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/>
      <p:bldP spid="28686" grpId="0" animBg="1"/>
      <p:bldP spid="286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7"/>
          <p:cNvSpPr txBox="1">
            <a:spLocks noChangeArrowheads="1"/>
          </p:cNvSpPr>
          <p:nvPr/>
        </p:nvSpPr>
        <p:spPr bwMode="auto">
          <a:xfrm>
            <a:off x="3733800" y="685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1228725" y="1270000"/>
            <a:ext cx="6929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1143000" y="2590800"/>
            <a:ext cx="7162800" cy="8382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9933"/>
          </a:solidFill>
          <a:ln w="9525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276600" y="2667000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0000FF"/>
                </a:solidFill>
                <a:latin typeface="Arial" charset="0"/>
              </a:rPr>
              <a:t>  VỀ NHÀ</a:t>
            </a: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1066800" y="4114800"/>
            <a:ext cx="7772400" cy="2133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524000" y="4419600"/>
            <a:ext cx="7086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Kể lại câu chuyện cho ng</a:t>
            </a:r>
            <a:r>
              <a:rPr lang="vi-VN" sz="2400">
                <a:solidFill>
                  <a:srgbClr val="FF3300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ời thân nghe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Tìm một câu chuyện </a:t>
            </a:r>
            <a:r>
              <a:rPr lang="vi-VN" sz="2400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ã nghe, </a:t>
            </a:r>
            <a:r>
              <a:rPr lang="vi-VN" sz="2400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ã </a:t>
            </a:r>
            <a:r>
              <a:rPr lang="vi-VN" sz="2400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ọc về một ng</a:t>
            </a:r>
            <a:r>
              <a:rPr lang="vi-VN" sz="2400">
                <a:solidFill>
                  <a:srgbClr val="FF3300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ời có tài </a:t>
            </a:r>
            <a:r>
              <a:rPr lang="vi-VN" sz="2400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ể mang </a:t>
            </a:r>
            <a:r>
              <a:rPr lang="vi-VN" sz="2400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ến lớp ở tiết sau.</a:t>
            </a:r>
          </a:p>
        </p:txBody>
      </p:sp>
      <p:graphicFrame>
        <p:nvGraphicFramePr>
          <p:cNvPr id="29710" name="Object 14"/>
          <p:cNvGraphicFramePr>
            <a:graphicFrameLocks noChangeAspect="1"/>
          </p:cNvGraphicFramePr>
          <p:nvPr>
            <p:ph/>
          </p:nvPr>
        </p:nvGraphicFramePr>
        <p:xfrm>
          <a:off x="0" y="5715000"/>
          <a:ext cx="1905000" cy="1143000"/>
        </p:xfrm>
        <a:graphic>
          <a:graphicData uri="http://schemas.openxmlformats.org/presentationml/2006/ole">
            <p:oleObj spid="_x0000_s1026" name="Clip" r:id="rId3" imgW="4435475" imgH="3328988" progId="MS_ClipArt_Gallery.2">
              <p:embed/>
            </p:oleObj>
          </a:graphicData>
        </a:graphic>
      </p:graphicFrame>
      <p:pic>
        <p:nvPicPr>
          <p:cNvPr id="1033" name="Picture 16" descr="flower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7" descr="hoaduo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4008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297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297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 animBg="1"/>
      <p:bldP spid="29706" grpId="0"/>
      <p:bldP spid="29707" grpId="0" animBg="1"/>
      <p:bldP spid="297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1189038" y="1270000"/>
            <a:ext cx="6927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32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048000" y="7620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219200" y="2895600"/>
            <a:ext cx="57419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0066FF"/>
                </a:solidFill>
                <a:latin typeface="Arial" charset="0"/>
              </a:rPr>
              <a:t>*Ngày tận số: ngày chết</a:t>
            </a:r>
          </a:p>
          <a:p>
            <a:pPr eaLnBrk="1" hangingPunct="1"/>
            <a:r>
              <a:rPr lang="en-US" sz="2800">
                <a:solidFill>
                  <a:srgbClr val="0066FF"/>
                </a:solidFill>
                <a:latin typeface="Arial" charset="0"/>
              </a:rPr>
              <a:t>*Hung thần:   thần </a:t>
            </a:r>
            <a:r>
              <a:rPr lang="vi-VN" sz="28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66FF"/>
                </a:solidFill>
                <a:latin typeface="Arial" charset="0"/>
              </a:rPr>
              <a:t>ộc ác,hung dữ</a:t>
            </a:r>
          </a:p>
          <a:p>
            <a:pPr eaLnBrk="1" hangingPunct="1"/>
            <a:r>
              <a:rPr lang="en-US" sz="2800">
                <a:solidFill>
                  <a:srgbClr val="0066FF"/>
                </a:solidFill>
                <a:latin typeface="Arial" charset="0"/>
              </a:rPr>
              <a:t>*Vĩnh viễn:     mãi mãi </a:t>
            </a:r>
          </a:p>
        </p:txBody>
      </p:sp>
      <p:pic>
        <p:nvPicPr>
          <p:cNvPr id="6149" name="Picture 6" descr="hoadu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08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189038" y="1270000"/>
            <a:ext cx="6927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32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124200" y="7620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pic>
        <p:nvPicPr>
          <p:cNvPr id="7172" name="Picture 5" descr="flower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2455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6" name="Picture 6" descr="an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981200"/>
            <a:ext cx="7239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7" name="AutoShape 7"/>
          <p:cNvSpPr>
            <a:spLocks noChangeArrowheads="1"/>
          </p:cNvSpPr>
          <p:nvPr/>
        </p:nvSpPr>
        <p:spPr bwMode="auto">
          <a:xfrm>
            <a:off x="3505200" y="1981200"/>
            <a:ext cx="1371600" cy="914400"/>
          </a:xfrm>
          <a:prstGeom prst="cloudCallout">
            <a:avLst>
              <a:gd name="adj1" fmla="val -68750"/>
              <a:gd name="adj2" fmla="val -8505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3581400" y="2209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Arial" charset="0"/>
              </a:rPr>
              <a:t>  Buồn rầu</a:t>
            </a:r>
          </a:p>
        </p:txBody>
      </p:sp>
      <p:pic>
        <p:nvPicPr>
          <p:cNvPr id="87049" name="Picture 9" descr="0_0041_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981200"/>
            <a:ext cx="7162800" cy="441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sp>
        <p:nvSpPr>
          <p:cNvPr id="87050" name="AutoShape 10"/>
          <p:cNvSpPr>
            <a:spLocks noChangeArrowheads="1"/>
          </p:cNvSpPr>
          <p:nvPr/>
        </p:nvSpPr>
        <p:spPr bwMode="auto">
          <a:xfrm>
            <a:off x="5486400" y="1828800"/>
            <a:ext cx="2819400" cy="1524000"/>
          </a:xfrm>
          <a:prstGeom prst="cloudCallout">
            <a:avLst>
              <a:gd name="adj1" fmla="val -67116"/>
              <a:gd name="adj2" fmla="val -2708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5791200" y="2133600"/>
            <a:ext cx="2209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Arial" charset="0"/>
              </a:rPr>
              <a:t>Cái bình này 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em ra chợ bán 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đư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ợc khối tiền.</a:t>
            </a:r>
          </a:p>
        </p:txBody>
      </p:sp>
      <p:pic>
        <p:nvPicPr>
          <p:cNvPr id="87052" name="Picture 12" descr="0_0051_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1828800"/>
            <a:ext cx="7086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3" name="AutoShape 13"/>
          <p:cNvSpPr>
            <a:spLocks noChangeArrowheads="1"/>
          </p:cNvSpPr>
          <p:nvPr/>
        </p:nvSpPr>
        <p:spPr bwMode="auto">
          <a:xfrm>
            <a:off x="2286000" y="3124200"/>
            <a:ext cx="2438400" cy="1066800"/>
          </a:xfrm>
          <a:prstGeom prst="cloudCallout">
            <a:avLst>
              <a:gd name="adj1" fmla="val 389"/>
              <a:gd name="adj2" fmla="val 112204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2667000" y="3108325"/>
            <a:ext cx="1752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  Ta cứu ng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ươ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i, sao ng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ươ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i lại muốn giết ta</a:t>
            </a:r>
          </a:p>
        </p:txBody>
      </p:sp>
      <p:sp>
        <p:nvSpPr>
          <p:cNvPr id="87055" name="AutoShape 15"/>
          <p:cNvSpPr>
            <a:spLocks noChangeArrowheads="1"/>
          </p:cNvSpPr>
          <p:nvPr/>
        </p:nvSpPr>
        <p:spPr bwMode="auto">
          <a:xfrm>
            <a:off x="5410200" y="3581400"/>
            <a:ext cx="2819400" cy="1752600"/>
          </a:xfrm>
          <a:prstGeom prst="cloudCallout">
            <a:avLst>
              <a:gd name="adj1" fmla="val -36713"/>
              <a:gd name="adj2" fmla="val -4656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5791200" y="3886200"/>
            <a:ext cx="2209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Ta báo cho ng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ươ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i biết nhà ng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ươ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i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ã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ến ngày tận số.</a:t>
            </a:r>
          </a:p>
        </p:txBody>
      </p:sp>
      <p:pic>
        <p:nvPicPr>
          <p:cNvPr id="87057" name="Picture 17" descr="0_0061_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1981200"/>
            <a:ext cx="731520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8" name="AutoShape 18"/>
          <p:cNvSpPr>
            <a:spLocks noChangeArrowheads="1"/>
          </p:cNvSpPr>
          <p:nvPr/>
        </p:nvSpPr>
        <p:spPr bwMode="auto">
          <a:xfrm>
            <a:off x="4191000" y="1905000"/>
            <a:ext cx="3124200" cy="1524000"/>
          </a:xfrm>
          <a:prstGeom prst="cloudCallout">
            <a:avLst>
              <a:gd name="adj1" fmla="val 509"/>
              <a:gd name="adj2" fmla="val 96458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4648200" y="2132013"/>
            <a:ext cx="24479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Arial" charset="0"/>
              </a:rPr>
              <a:t>Ng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ươ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i to lớn nh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 thế làm sao chui lọt vào cái bình bé tí này?.</a:t>
            </a:r>
          </a:p>
        </p:txBody>
      </p:sp>
      <p:pic>
        <p:nvPicPr>
          <p:cNvPr id="87060" name="Picture 20" descr="0_0071_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66800" y="1905000"/>
            <a:ext cx="7162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61" name="AutoShape 21"/>
          <p:cNvSpPr>
            <a:spLocks noChangeArrowheads="1"/>
          </p:cNvSpPr>
          <p:nvPr/>
        </p:nvSpPr>
        <p:spPr bwMode="auto">
          <a:xfrm>
            <a:off x="2362200" y="4140200"/>
            <a:ext cx="2157413" cy="592138"/>
          </a:xfrm>
          <a:prstGeom prst="cloudCallout">
            <a:avLst>
              <a:gd name="adj1" fmla="val -19241"/>
              <a:gd name="adj2" fmla="val -162065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2667000" y="4140200"/>
            <a:ext cx="1690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Arial" charset="0"/>
              </a:rPr>
              <a:t>Ng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ươ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i không tin </a:t>
            </a:r>
            <a:r>
              <a:rPr lang="vi-VN">
                <a:solidFill>
                  <a:srgbClr val="0066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?</a:t>
            </a:r>
          </a:p>
        </p:txBody>
      </p: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2438400" y="3352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  hả…hả...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870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870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6" dur="500"/>
                                        <p:tgtEl>
                                          <p:spTgt spid="87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5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7" grpId="0" animBg="1"/>
      <p:bldP spid="87048" grpId="0"/>
      <p:bldP spid="87050" grpId="0" animBg="1"/>
      <p:bldP spid="87051" grpId="0"/>
      <p:bldP spid="87053" grpId="0" animBg="1"/>
      <p:bldP spid="87054" grpId="0"/>
      <p:bldP spid="87055" grpId="0" animBg="1"/>
      <p:bldP spid="87056" grpId="0"/>
      <p:bldP spid="87058" grpId="0" animBg="1"/>
      <p:bldP spid="87059" grpId="0"/>
      <p:bldP spid="87061" grpId="0" animBg="1"/>
      <p:bldP spid="87061" grpId="1" animBg="1"/>
      <p:bldP spid="87062" grpId="0"/>
      <p:bldP spid="87062" grpId="1"/>
      <p:bldP spid="87064" grpId="0"/>
      <p:bldP spid="8706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7" name="Picture 13" descr="a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14"/>
          <p:cNvSpPr txBox="1">
            <a:spLocks noChangeArrowheads="1"/>
          </p:cNvSpPr>
          <p:nvPr/>
        </p:nvSpPr>
        <p:spPr bwMode="auto">
          <a:xfrm>
            <a:off x="3200400" y="7620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8196" name="Rectangle 15"/>
          <p:cNvSpPr>
            <a:spLocks noChangeArrowheads="1"/>
          </p:cNvSpPr>
          <p:nvPr/>
        </p:nvSpPr>
        <p:spPr bwMode="auto">
          <a:xfrm>
            <a:off x="1228725" y="1270000"/>
            <a:ext cx="6929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  <p:pic>
        <p:nvPicPr>
          <p:cNvPr id="16404" name="Picture 20" descr="0_0041_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2860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6" name="Picture 22" descr="0_0051_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2286000"/>
            <a:ext cx="2895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7" name="Picture 23" descr="0_0061_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45720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8" name="Picture 24" descr="0_0071_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19600" y="4572000"/>
            <a:ext cx="297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76200" y="3810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76200" y="38100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1</a:t>
            </a:r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4038600" y="61722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533400" y="6172200"/>
            <a:ext cx="457200" cy="3810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21" name="Oval 37"/>
          <p:cNvSpPr>
            <a:spLocks noChangeArrowheads="1"/>
          </p:cNvSpPr>
          <p:nvPr/>
        </p:nvSpPr>
        <p:spPr bwMode="auto">
          <a:xfrm>
            <a:off x="6019800" y="38862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auto">
          <a:xfrm>
            <a:off x="2971800" y="38862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6096000" y="38862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4114800" y="61722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5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609600" y="61722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4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3048000" y="38862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2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457200" y="1828800"/>
            <a:ext cx="868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66FF"/>
                </a:solidFill>
                <a:latin typeface="Arial" charset="0"/>
              </a:rPr>
              <a:t>Bài 1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: Em hãy thuyết minh cho nội dung mỗi bức tranh sau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ây bằng 1 hoặc 2 câu:</a:t>
            </a:r>
          </a:p>
        </p:txBody>
      </p:sp>
      <p:pic>
        <p:nvPicPr>
          <p:cNvPr id="8212" name="Picture 44" descr="flower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45" descr="hoaduoi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4770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9" grpId="0" animBg="1"/>
      <p:bldP spid="16410" grpId="0"/>
      <p:bldP spid="16419" grpId="0" animBg="1"/>
      <p:bldP spid="16420" grpId="0" animBg="1"/>
      <p:bldP spid="16421" grpId="0" animBg="1"/>
      <p:bldP spid="16422" grpId="0" animBg="1"/>
      <p:bldP spid="16423" grpId="0"/>
      <p:bldP spid="16424" grpId="0"/>
      <p:bldP spid="16425" grpId="0"/>
      <p:bldP spid="16426" grpId="0"/>
      <p:bldP spid="164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6"/>
          <p:cNvSpPr txBox="1">
            <a:spLocks noChangeArrowheads="1"/>
          </p:cNvSpPr>
          <p:nvPr/>
        </p:nvSpPr>
        <p:spPr bwMode="auto">
          <a:xfrm>
            <a:off x="3505200" y="6096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9219" name="Rectangle 47"/>
          <p:cNvSpPr>
            <a:spLocks noChangeArrowheads="1"/>
          </p:cNvSpPr>
          <p:nvPr/>
        </p:nvSpPr>
        <p:spPr bwMode="auto">
          <a:xfrm>
            <a:off x="1228725" y="1270000"/>
            <a:ext cx="6929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533400" y="52578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Tranh 1: Bác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ánh cá kéo l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ới cả ngày,cuối cùng kéo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ợc một chiếc bình to.</a:t>
            </a:r>
          </a:p>
        </p:txBody>
      </p:sp>
      <p:pic>
        <p:nvPicPr>
          <p:cNvPr id="17457" name="Picture 49" descr="a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057400"/>
            <a:ext cx="4953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51" descr="flower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455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52" descr="hoaduo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4008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4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3" descr="0_0041_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905000"/>
            <a:ext cx="5105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581400" y="6096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1228725" y="1270000"/>
            <a:ext cx="6929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219200" y="5029200"/>
            <a:ext cx="731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Tranh 2: Bác mừng rỡ vì nghĩ cái bình sẽ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em lại cho bác nhiều tiền.</a:t>
            </a:r>
          </a:p>
        </p:txBody>
      </p:sp>
      <p:pic>
        <p:nvPicPr>
          <p:cNvPr id="10246" name="Picture 8" descr="flower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455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9" descr="hoaduo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4770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0_0051_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05000"/>
            <a:ext cx="5029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3276600" y="685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1228725" y="1270000"/>
            <a:ext cx="6929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066800" y="50292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Tranh 3: Bác cạy nắp bình, từ trong bình một làn khói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en bay ra, tụ lại thành một con quỷ.</a:t>
            </a:r>
          </a:p>
        </p:txBody>
      </p:sp>
      <p:pic>
        <p:nvPicPr>
          <p:cNvPr id="11270" name="Picture 12" descr="flower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455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4" descr="hoaduo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0_0061_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81200"/>
            <a:ext cx="5105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3429000" y="685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CC00FF"/>
                </a:solidFill>
                <a:latin typeface="Arial" charset="0"/>
              </a:rPr>
              <a:t>Kể chuyện</a:t>
            </a: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1228725" y="1270000"/>
            <a:ext cx="6929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FF0066"/>
                </a:solidFill>
                <a:latin typeface="Arial" charset="0"/>
              </a:rPr>
              <a:t>BÁC ĐÁNH CÁ VÀ GÃ HUNG THẦN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143000" y="5486400"/>
            <a:ext cx="731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Tranh 4: Con quỷ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òi giết bác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ể thực hiện lời nguyền của nó.</a:t>
            </a:r>
          </a:p>
        </p:txBody>
      </p:sp>
      <p:pic>
        <p:nvPicPr>
          <p:cNvPr id="12294" name="Picture 12" descr="flower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455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3" descr="hoaduo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4008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/>
    </p:bldLst>
  </p:timing>
</p:sld>
</file>

<file path=ppt/theme/theme1.xml><?xml version="1.0" encoding="utf-8"?>
<a:theme xmlns:a="http://schemas.openxmlformats.org/drawingml/2006/main" name="Maple">
  <a:themeElements>
    <a:clrScheme name="Maple 7">
      <a:dk1>
        <a:srgbClr val="80ACC4"/>
      </a:dk1>
      <a:lt1>
        <a:srgbClr val="FFFFFF"/>
      </a:lt1>
      <a:dk2>
        <a:srgbClr val="B3D1DF"/>
      </a:dk2>
      <a:lt2>
        <a:srgbClr val="FFFFFF"/>
      </a:lt2>
      <a:accent1>
        <a:srgbClr val="5089A8"/>
      </a:accent1>
      <a:accent2>
        <a:srgbClr val="BBC6DB"/>
      </a:accent2>
      <a:accent3>
        <a:srgbClr val="D6E5EC"/>
      </a:accent3>
      <a:accent4>
        <a:srgbClr val="DADADA"/>
      </a:accent4>
      <a:accent5>
        <a:srgbClr val="B3C4D1"/>
      </a:accent5>
      <a:accent6>
        <a:srgbClr val="A9B3C6"/>
      </a:accent6>
      <a:hlink>
        <a:srgbClr val="0000FF"/>
      </a:hlink>
      <a:folHlink>
        <a:srgbClr val="006699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368</TotalTime>
  <Words>1245</Words>
  <Application>Microsoft Office PowerPoint</Application>
  <PresentationFormat>On-screen Show (4:3)</PresentationFormat>
  <Paragraphs>140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Times New Roman</vt:lpstr>
      <vt:lpstr>Arial</vt:lpstr>
      <vt:lpstr>Wingdings</vt:lpstr>
      <vt:lpstr>Calibri</vt:lpstr>
      <vt:lpstr>Maple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DHNL HUE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KingDan</dc:creator>
  <cp:lastModifiedBy>CSTeam</cp:lastModifiedBy>
  <cp:revision>33</cp:revision>
  <dcterms:created xsi:type="dcterms:W3CDTF">2010-01-09T04:54:50Z</dcterms:created>
  <dcterms:modified xsi:type="dcterms:W3CDTF">2016-06-30T01:46:07Z</dcterms:modified>
</cp:coreProperties>
</file>